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0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 sz="2000" b="0" i="0" dirty="0">
                <a:solidFill>
                  <a:schemeClr val="accent1"/>
                </a:solidFill>
              </a:rPr>
              <a:t>KXII’s placement in Gray’s Facebook Leaderboard </a:t>
            </a:r>
          </a:p>
        </c:rich>
      </c:tx>
      <c:layout>
        <c:manualLayout>
          <c:xMode val="edge"/>
          <c:yMode val="edge"/>
          <c:x val="0.115964812992125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Sat 04/13</c:v>
                </c:pt>
                <c:pt idx="1">
                  <c:v>Sun 04/14</c:v>
                </c:pt>
                <c:pt idx="2">
                  <c:v>Mon 04/15</c:v>
                </c:pt>
                <c:pt idx="3">
                  <c:v>Tue 04/16</c:v>
                </c:pt>
                <c:pt idx="4">
                  <c:v>Wed 04/17</c:v>
                </c:pt>
                <c:pt idx="5">
                  <c:v>Thu 04/18</c:v>
                </c:pt>
                <c:pt idx="6">
                  <c:v>Fri 04/19</c:v>
                </c:pt>
                <c:pt idx="7">
                  <c:v>Sat 04/20</c:v>
                </c:pt>
                <c:pt idx="8">
                  <c:v>Sun 04/21</c:v>
                </c:pt>
                <c:pt idx="9">
                  <c:v>Mon 04/22</c:v>
                </c:pt>
                <c:pt idx="10">
                  <c:v>Tue 04/23</c:v>
                </c:pt>
                <c:pt idx="11">
                  <c:v>Wed 04/24</c:v>
                </c:pt>
                <c:pt idx="12">
                  <c:v>Thu 04/25</c:v>
                </c:pt>
                <c:pt idx="13">
                  <c:v>Fri 04/26</c:v>
                </c:pt>
                <c:pt idx="14">
                  <c:v>Sat 04/27</c:v>
                </c:pt>
                <c:pt idx="15">
                  <c:v>Sun 04/28</c:v>
                </c:pt>
                <c:pt idx="16">
                  <c:v>Mon 04/29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85</c:v>
                </c:pt>
                <c:pt idx="1">
                  <c:v>114</c:v>
                </c:pt>
                <c:pt idx="2">
                  <c:v>99</c:v>
                </c:pt>
                <c:pt idx="3">
                  <c:v>71</c:v>
                </c:pt>
                <c:pt idx="4">
                  <c:v>76</c:v>
                </c:pt>
                <c:pt idx="5">
                  <c:v>91</c:v>
                </c:pt>
                <c:pt idx="6">
                  <c:v>79</c:v>
                </c:pt>
                <c:pt idx="7">
                  <c:v>80</c:v>
                </c:pt>
                <c:pt idx="8">
                  <c:v>84</c:v>
                </c:pt>
                <c:pt idx="9">
                  <c:v>89</c:v>
                </c:pt>
                <c:pt idx="10">
                  <c:v>47</c:v>
                </c:pt>
                <c:pt idx="11">
                  <c:v>64</c:v>
                </c:pt>
                <c:pt idx="12">
                  <c:v>70</c:v>
                </c:pt>
                <c:pt idx="13">
                  <c:v>29</c:v>
                </c:pt>
                <c:pt idx="14">
                  <c:v>46</c:v>
                </c:pt>
                <c:pt idx="15">
                  <c:v>8</c:v>
                </c:pt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EC-435D-989B-FE216C75ED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Sat 04/13</c:v>
                </c:pt>
                <c:pt idx="1">
                  <c:v>Sun 04/14</c:v>
                </c:pt>
                <c:pt idx="2">
                  <c:v>Mon 04/15</c:v>
                </c:pt>
                <c:pt idx="3">
                  <c:v>Tue 04/16</c:v>
                </c:pt>
                <c:pt idx="4">
                  <c:v>Wed 04/17</c:v>
                </c:pt>
                <c:pt idx="5">
                  <c:v>Thu 04/18</c:v>
                </c:pt>
                <c:pt idx="6">
                  <c:v>Fri 04/19</c:v>
                </c:pt>
                <c:pt idx="7">
                  <c:v>Sat 04/20</c:v>
                </c:pt>
                <c:pt idx="8">
                  <c:v>Sun 04/21</c:v>
                </c:pt>
                <c:pt idx="9">
                  <c:v>Mon 04/22</c:v>
                </c:pt>
                <c:pt idx="10">
                  <c:v>Tue 04/23</c:v>
                </c:pt>
                <c:pt idx="11">
                  <c:v>Wed 04/24</c:v>
                </c:pt>
                <c:pt idx="12">
                  <c:v>Thu 04/25</c:v>
                </c:pt>
                <c:pt idx="13">
                  <c:v>Fri 04/26</c:v>
                </c:pt>
                <c:pt idx="14">
                  <c:v>Sat 04/27</c:v>
                </c:pt>
                <c:pt idx="15">
                  <c:v>Sun 04/28</c:v>
                </c:pt>
                <c:pt idx="16">
                  <c:v>Mon 04/29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EC-435D-989B-FE216C75ED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Sat 04/13</c:v>
                </c:pt>
                <c:pt idx="1">
                  <c:v>Sun 04/14</c:v>
                </c:pt>
                <c:pt idx="2">
                  <c:v>Mon 04/15</c:v>
                </c:pt>
                <c:pt idx="3">
                  <c:v>Tue 04/16</c:v>
                </c:pt>
                <c:pt idx="4">
                  <c:v>Wed 04/17</c:v>
                </c:pt>
                <c:pt idx="5">
                  <c:v>Thu 04/18</c:v>
                </c:pt>
                <c:pt idx="6">
                  <c:v>Fri 04/19</c:v>
                </c:pt>
                <c:pt idx="7">
                  <c:v>Sat 04/20</c:v>
                </c:pt>
                <c:pt idx="8">
                  <c:v>Sun 04/21</c:v>
                </c:pt>
                <c:pt idx="9">
                  <c:v>Mon 04/22</c:v>
                </c:pt>
                <c:pt idx="10">
                  <c:v>Tue 04/23</c:v>
                </c:pt>
                <c:pt idx="11">
                  <c:v>Wed 04/24</c:v>
                </c:pt>
                <c:pt idx="12">
                  <c:v>Thu 04/25</c:v>
                </c:pt>
                <c:pt idx="13">
                  <c:v>Fri 04/26</c:v>
                </c:pt>
                <c:pt idx="14">
                  <c:v>Sat 04/27</c:v>
                </c:pt>
                <c:pt idx="15">
                  <c:v>Sun 04/28</c:v>
                </c:pt>
                <c:pt idx="16">
                  <c:v>Mon 04/29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EC-435D-989B-FE216C75ED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783983"/>
        <c:axId val="29772943"/>
      </c:lineChart>
      <c:catAx>
        <c:axId val="29783983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72943"/>
        <c:crosses val="autoZero"/>
        <c:auto val="1"/>
        <c:lblAlgn val="ctr"/>
        <c:lblOffset val="100"/>
        <c:noMultiLvlLbl val="0"/>
      </c:catAx>
      <c:valAx>
        <c:axId val="2977294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78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E34D-64E8-463F-164B-495FEA90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0F191-3A45-9702-BB9C-CF4BA278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20B9-19A6-DF8A-7DA3-9C402EFA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F51A-2FDC-E505-1DE8-294D053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EAB8A-A3AC-628B-61AD-F5822ADB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6F2D-69D3-14CC-CFBC-B08ECCA2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396E8-42FF-292C-820E-FD8AA5755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8115-9C5D-7168-DD97-F772E514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645E-7141-EE58-5A74-BF0382E1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939EA-2B0A-BA4F-6055-FBE17EE3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4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AF347-9462-5788-089A-47DC2B954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47843-98EB-7EA2-20EB-B6CF3F691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11BB-A21A-9014-6E99-FD032061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0436-5F76-0065-25BF-D25EEF65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701BE-8E04-51B8-982D-745FA256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3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ABC6-692E-20ED-F656-684BBC0A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B83F-C4C0-6E1B-0C6A-173C13C8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A6082-8131-2B82-7ACA-4AD99ACB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8E74-2843-B65E-A76A-FA4C58FB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1EF0D-4A6C-8173-34AC-943CE129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6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E94D-1A44-5450-5DE4-374763F3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C2C87-8AA4-126F-CE38-24FD9F92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21CE-6E54-DA9F-4A3B-B09D648A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369A-E70A-5704-8275-6DCAFDE5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C7C3D-40B8-665E-F7FE-DD48FF0F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5043-B926-E7C7-9310-01A4AF19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85C8D-9415-C3BB-CF97-D0AA9EB22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57418-728F-4C3E-5781-BFDD51C94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E0B3D-F790-F30B-B3B3-305E0880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14283-3093-E40E-FFC3-435B58D2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3577F-F994-C017-883A-51A586EE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7F98-FD42-7C07-75EE-DC791897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6749A-B1DB-EB26-8838-4936ADE4E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F4979-96DE-8184-AC07-EA0B1309C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03332-6337-67C3-42C0-2A7DC6D87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F0F63-9D0B-CFA4-A914-67DBC339D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76B0F-2D75-B4FF-A667-3815026A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C2865-5362-C178-3DC2-6BCE4622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F74EF-F07A-E28A-E2B0-01C25B1F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708B-2CEF-DF1B-FFBA-AB41EC4F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CFAC7-D344-D0F0-4033-AE7F5645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67F4A-A5A4-6A81-9431-2E429E7A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4EDD3-F5CB-4181-3EF2-828D5EEB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C1966-3F1C-3F18-F7F7-040B6251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46132-2F14-9AD4-6E9E-3755B101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58E5A-5D33-EC7F-CEC5-97E1473A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57C5-A9C3-E397-B7ED-6DA819FE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AD0D-824E-5D30-DB71-81FE0BF76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9F2D3-ABF5-3817-140A-7A7043510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5D341-0001-940B-82A2-04423EB0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7F053-9786-5F60-B6DE-F983B2E4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57F71-2101-E201-DD1E-09242794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47CE-EB2D-FF3F-F55F-64B04449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E9325-08F0-AEF6-EC67-81566D54C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6573-62F7-D4A0-9791-D63F302B8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ED70-4696-80AC-A9B9-FD764582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F79F8-37FD-BE4D-AAF7-5166CB8F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B2D2B-4560-2D91-FA8D-CFFB649D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7F74-E182-4D2F-F5C2-02BB0F1F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1D17B-96F4-D4D6-8D38-BFFAB5836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33ED-15E9-E434-A1C1-DB662BB69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6ACB7-7BC8-42E7-9978-70027209F5F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A7335-F6C1-9946-7BAF-EFA7A6127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9FFE-8277-D370-C31C-B2E4EDE68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919C1-C556-42E4-A699-F2BD63B72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5FAA-88CA-4E76-78EB-96F973FB6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D1EE9-3C36-44EA-F625-FD3C42038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230714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66F25B-E9DF-7312-2422-B2D6A5CA5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078967"/>
              </p:ext>
            </p:extLst>
          </p:nvPr>
        </p:nvGraphicFramePr>
        <p:xfrm>
          <a:off x="461816" y="401396"/>
          <a:ext cx="9082809" cy="605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7C99736-7340-867C-F6BB-188D1B286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t="2206" r="46760" b="42355"/>
          <a:stretch/>
        </p:blipFill>
        <p:spPr>
          <a:xfrm>
            <a:off x="6262254" y="4694772"/>
            <a:ext cx="5726546" cy="196464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8984F-CDCB-104C-BD11-BA16850E2577}"/>
              </a:ext>
            </a:extLst>
          </p:cNvPr>
          <p:cNvSpPr txBox="1"/>
          <p:nvPr/>
        </p:nvSpPr>
        <p:spPr>
          <a:xfrm>
            <a:off x="9654629" y="538556"/>
            <a:ext cx="2268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KXII’s Facebook has consistently placed between 70-120</a:t>
            </a:r>
            <a:r>
              <a:rPr lang="en-US" baseline="30000" dirty="0"/>
              <a:t>th</a:t>
            </a:r>
            <a:r>
              <a:rPr lang="en-US" dirty="0"/>
              <a:t> place in the company’s leaderboard. After the changes we’ve made this month, our rank grew rapidly. </a:t>
            </a:r>
            <a:r>
              <a:rPr lang="en-US" b="1" dirty="0"/>
              <a:t>4/29 we ranked #1 </a:t>
            </a:r>
            <a:r>
              <a:rPr lang="en-US" dirty="0"/>
              <a:t>against all Gray Facebooks even ones with millions of followers. </a:t>
            </a:r>
          </a:p>
        </p:txBody>
      </p:sp>
    </p:spTree>
    <p:extLst>
      <p:ext uri="{BB962C8B-B14F-4D97-AF65-F5344CB8AC3E}">
        <p14:creationId xmlns:p14="http://schemas.microsoft.com/office/powerpoint/2010/main" val="189344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153D-EE5D-FA01-AEFF-8AC8E1C2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0" y="1145309"/>
            <a:ext cx="3141615" cy="44519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Reach </a:t>
            </a:r>
            <a:r>
              <a:rPr lang="en-US" b="1" dirty="0">
                <a:solidFill>
                  <a:schemeClr val="accent1"/>
                </a:solidFill>
              </a:rPr>
              <a:t>MORE than doubled </a:t>
            </a:r>
            <a:r>
              <a:rPr lang="en-US" dirty="0">
                <a:solidFill>
                  <a:schemeClr val="accent1"/>
                </a:solidFill>
              </a:rPr>
              <a:t>between March and April on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>
                <a:solidFill>
                  <a:schemeClr val="accent1"/>
                </a:solidFill>
              </a:rPr>
              <a:t> our Instagram and Facebook Pages.</a:t>
            </a:r>
          </a:p>
        </p:txBody>
      </p:sp>
      <p:pic>
        <p:nvPicPr>
          <p:cNvPr id="11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FE6C5D8-0E7B-B8A1-6CD9-8BAC8D8DE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990" r="796" b="78602"/>
          <a:stretch/>
        </p:blipFill>
        <p:spPr>
          <a:xfrm>
            <a:off x="3638931" y="1606383"/>
            <a:ext cx="8315038" cy="1858287"/>
          </a:xfr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9A0E79C-77E6-E0F4-2D91-991E11F9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" r="796" b="79515"/>
          <a:stretch/>
        </p:blipFill>
        <p:spPr>
          <a:xfrm>
            <a:off x="3705698" y="3325201"/>
            <a:ext cx="8315038" cy="16486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32CFD4-85B2-7326-3AE7-727D377661B5}"/>
              </a:ext>
            </a:extLst>
          </p:cNvPr>
          <p:cNvSpPr/>
          <p:nvPr/>
        </p:nvSpPr>
        <p:spPr>
          <a:xfrm>
            <a:off x="9857231" y="1838037"/>
            <a:ext cx="2163505" cy="377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7B1CA2-1D1C-4EA0-28A1-8DB5742D3CEA}"/>
              </a:ext>
            </a:extLst>
          </p:cNvPr>
          <p:cNvSpPr/>
          <p:nvPr/>
        </p:nvSpPr>
        <p:spPr>
          <a:xfrm>
            <a:off x="9923998" y="3437846"/>
            <a:ext cx="2163505" cy="377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5FC60039-B792-20AA-B43D-003D4C284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57" y="1346299"/>
            <a:ext cx="869506" cy="869506"/>
          </a:xfrm>
          <a:prstGeom prst="rect">
            <a:avLst/>
          </a:prstGeom>
        </p:spPr>
      </p:pic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03513B0E-683A-0703-A2E7-7CB688CD9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49" y="1346298"/>
            <a:ext cx="869506" cy="8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3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A03B0FC-9048-C166-F69C-E276947AA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7"/>
          <a:stretch/>
        </p:blipFill>
        <p:spPr>
          <a:xfrm>
            <a:off x="3327022" y="1145309"/>
            <a:ext cx="8602798" cy="34670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06153D-EE5D-FA01-AEFF-8AC8E1C2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0" y="1145309"/>
            <a:ext cx="3174999" cy="44519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Instagram Reach increased by </a:t>
            </a:r>
            <a:r>
              <a:rPr lang="en-US" sz="3200" b="1" dirty="0">
                <a:solidFill>
                  <a:schemeClr val="accent1"/>
                </a:solidFill>
              </a:rPr>
              <a:t>OVER 1000% </a:t>
            </a:r>
            <a:r>
              <a:rPr lang="en-US" sz="3200" dirty="0">
                <a:solidFill>
                  <a:schemeClr val="accent1"/>
                </a:solidFill>
              </a:rPr>
              <a:t>and Interactions increased by </a:t>
            </a:r>
            <a:r>
              <a:rPr lang="en-US" sz="3200" b="1" dirty="0">
                <a:solidFill>
                  <a:schemeClr val="accent1"/>
                </a:solidFill>
              </a:rPr>
              <a:t>OVER 2000%. </a:t>
            </a:r>
            <a:r>
              <a:rPr lang="en-US" sz="3200" dirty="0">
                <a:solidFill>
                  <a:schemeClr val="accent1"/>
                </a:solidFill>
              </a:rPr>
              <a:t>We gained some followers and every link we posted was clicked (although not many were posted). We also had a differ post 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A2967C1-F036-C793-63B9-E6CF20476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71808"/>
          <a:stretch/>
        </p:blipFill>
        <p:spPr>
          <a:xfrm>
            <a:off x="3317829" y="3318066"/>
            <a:ext cx="8662907" cy="21538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68C100-4B84-FAB9-D9E6-5144CCAE2A89}"/>
              </a:ext>
            </a:extLst>
          </p:cNvPr>
          <p:cNvSpPr/>
          <p:nvPr/>
        </p:nvSpPr>
        <p:spPr>
          <a:xfrm>
            <a:off x="9781310" y="3318066"/>
            <a:ext cx="2148510" cy="307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146A40-1FAA-DD84-0A17-B101E1EC813D}"/>
              </a:ext>
            </a:extLst>
          </p:cNvPr>
          <p:cNvSpPr/>
          <p:nvPr/>
        </p:nvSpPr>
        <p:spPr>
          <a:xfrm>
            <a:off x="9781310" y="1258600"/>
            <a:ext cx="2148510" cy="307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logo of a camera&#10;&#10;Description automatically generated">
            <a:extLst>
              <a:ext uri="{FF2B5EF4-FFF2-40B4-BE49-F238E27FC236}">
                <a16:creationId xmlns:a16="http://schemas.microsoft.com/office/drawing/2014/main" id="{8D3BCF16-EA6D-7700-DA33-DB212EF7E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13" y="1230892"/>
            <a:ext cx="869506" cy="8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4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FE6C5D8-0E7B-B8A1-6CD9-8BAC8D8DE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4" t="12722" r="795" b="46464"/>
          <a:stretch/>
        </p:blipFill>
        <p:spPr>
          <a:xfrm>
            <a:off x="838200" y="1859533"/>
            <a:ext cx="4202730" cy="3242821"/>
          </a:xfr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9A0E79C-77E6-E0F4-2D91-991E11F9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3" t="12690" r="795" b="79195"/>
          <a:stretch/>
        </p:blipFill>
        <p:spPr>
          <a:xfrm>
            <a:off x="5464742" y="1814267"/>
            <a:ext cx="5522488" cy="875489"/>
          </a:xfrm>
          <a:prstGeom prst="rect">
            <a:avLst/>
          </a:prstGeom>
        </p:spPr>
      </p:pic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03513B0E-683A-0703-A2E7-7CB688CD9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480"/>
            <a:ext cx="1074179" cy="1074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CB1C2-4A73-490E-08AC-7AD60B8AE8D9}"/>
              </a:ext>
            </a:extLst>
          </p:cNvPr>
          <p:cNvSpPr txBox="1"/>
          <p:nvPr/>
        </p:nvSpPr>
        <p:spPr>
          <a:xfrm>
            <a:off x="6685281" y="6014319"/>
            <a:ext cx="494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dips are weekends.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A77F73-E94C-DF8F-6F6B-F392B2EF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191" y="365125"/>
            <a:ext cx="7493000" cy="1325563"/>
          </a:xfrm>
        </p:spPr>
        <p:txBody>
          <a:bodyPr/>
          <a:lstStyle/>
          <a:p>
            <a:r>
              <a:rPr lang="en-US" dirty="0"/>
              <a:t>Instagram after 1 month</a:t>
            </a:r>
          </a:p>
        </p:txBody>
      </p:sp>
      <p:pic>
        <p:nvPicPr>
          <p:cNvPr id="10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B8BE18A-E45D-3B0D-DF42-1B482588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2" t="1564" r="796" b="94995"/>
          <a:stretch/>
        </p:blipFill>
        <p:spPr>
          <a:xfrm>
            <a:off x="2813169" y="1954504"/>
            <a:ext cx="2036136" cy="273378"/>
          </a:xfrm>
          <a:prstGeom prst="rect">
            <a:avLst/>
          </a:prstGeom>
        </p:spPr>
      </p:pic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EF2C0BB-408C-1F56-3DD3-92CF2E7E6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2" t="1355" r="796" b="93926"/>
          <a:stretch/>
        </p:blipFill>
        <p:spPr>
          <a:xfrm>
            <a:off x="7535502" y="1902309"/>
            <a:ext cx="2731664" cy="5092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EE0E9E-487E-04DE-3DEF-D15753580C61}"/>
              </a:ext>
            </a:extLst>
          </p:cNvPr>
          <p:cNvSpPr/>
          <p:nvPr/>
        </p:nvSpPr>
        <p:spPr>
          <a:xfrm>
            <a:off x="674255" y="4599709"/>
            <a:ext cx="314036" cy="581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aph of 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F82AC22B-B783-4054-B738-5C75535FB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7"/>
          <a:stretch/>
        </p:blipFill>
        <p:spPr>
          <a:xfrm>
            <a:off x="5464742" y="2467647"/>
            <a:ext cx="5039816" cy="35520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8648B86-A80A-CA5F-3252-E0235C4037BC}"/>
              </a:ext>
            </a:extLst>
          </p:cNvPr>
          <p:cNvSpPr/>
          <p:nvPr/>
        </p:nvSpPr>
        <p:spPr>
          <a:xfrm rot="5400000">
            <a:off x="5559652" y="2787219"/>
            <a:ext cx="382699" cy="572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D19036-F836-32CA-4143-21D07CB3F9C9}"/>
              </a:ext>
            </a:extLst>
          </p:cNvPr>
          <p:cNvSpPr/>
          <p:nvPr/>
        </p:nvSpPr>
        <p:spPr>
          <a:xfrm rot="5400000">
            <a:off x="1039809" y="2472690"/>
            <a:ext cx="294411" cy="397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153D-EE5D-FA01-AEFF-8AC8E1C2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0" y="1145309"/>
            <a:ext cx="3174999" cy="44519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Facebook Reach and Interactions increased while link clicks went down. We’re assuming this has to do with how much severe weather coverage happened, yet we still ranked #1 after a viral post.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F8D189-11DA-C16A-8082-51166EBB1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1"/>
          <a:stretch/>
        </p:blipFill>
        <p:spPr>
          <a:xfrm>
            <a:off x="3842328" y="735768"/>
            <a:ext cx="8128000" cy="216383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32CFD4-85B2-7326-3AE7-727D377661B5}"/>
              </a:ext>
            </a:extLst>
          </p:cNvPr>
          <p:cNvSpPr/>
          <p:nvPr/>
        </p:nvSpPr>
        <p:spPr>
          <a:xfrm>
            <a:off x="9806823" y="819824"/>
            <a:ext cx="2163505" cy="377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5FC60039-B792-20AA-B43D-003D4C28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22" y="819824"/>
            <a:ext cx="869506" cy="86950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A196061-5B1D-C2DD-FB23-0CF4088FCC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4"/>
          <a:stretch/>
        </p:blipFill>
        <p:spPr>
          <a:xfrm>
            <a:off x="3842328" y="2815543"/>
            <a:ext cx="8128000" cy="20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F34F73-C66C-03D2-4E3E-811626AC9DCC}"/>
              </a:ext>
            </a:extLst>
          </p:cNvPr>
          <p:cNvSpPr/>
          <p:nvPr/>
        </p:nvSpPr>
        <p:spPr>
          <a:xfrm>
            <a:off x="9806823" y="2899598"/>
            <a:ext cx="2163505" cy="377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FE6C5D8-0E7B-B8A1-6CD9-8BAC8D8DE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55715" r="48990" b="-421"/>
          <a:stretch/>
        </p:blipFill>
        <p:spPr>
          <a:xfrm>
            <a:off x="329938" y="2130458"/>
            <a:ext cx="4269771" cy="3552027"/>
          </a:xfr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9A0E79C-77E6-E0F4-2D91-991E11F9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55009" r="52983"/>
          <a:stretch/>
        </p:blipFill>
        <p:spPr>
          <a:xfrm>
            <a:off x="5288437" y="1529942"/>
            <a:ext cx="5287199" cy="4853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CB1C2-4A73-490E-08AC-7AD60B8AE8D9}"/>
              </a:ext>
            </a:extLst>
          </p:cNvPr>
          <p:cNvSpPr txBox="1"/>
          <p:nvPr/>
        </p:nvSpPr>
        <p:spPr>
          <a:xfrm>
            <a:off x="6685281" y="6014319"/>
            <a:ext cx="494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dips are weekends.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A77F73-E94C-DF8F-6F6B-F392B2EF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191" y="365125"/>
            <a:ext cx="7493000" cy="1325563"/>
          </a:xfrm>
        </p:spPr>
        <p:txBody>
          <a:bodyPr/>
          <a:lstStyle/>
          <a:p>
            <a:r>
              <a:rPr lang="en-US" dirty="0"/>
              <a:t>Facebook after 1 month</a:t>
            </a:r>
          </a:p>
        </p:txBody>
      </p:sp>
      <p:pic>
        <p:nvPicPr>
          <p:cNvPr id="10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B8BE18A-E45D-3B0D-DF42-1B482588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2" t="1564" r="796" b="94995"/>
          <a:stretch/>
        </p:blipFill>
        <p:spPr>
          <a:xfrm>
            <a:off x="2156876" y="2330958"/>
            <a:ext cx="2036136" cy="273378"/>
          </a:xfrm>
          <a:prstGeom prst="rect">
            <a:avLst/>
          </a:prstGeom>
        </p:spPr>
      </p:pic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EF2C0BB-408C-1F56-3DD3-92CF2E7E6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2" t="1355" r="796" b="93926"/>
          <a:stretch/>
        </p:blipFill>
        <p:spPr>
          <a:xfrm>
            <a:off x="7535502" y="1902309"/>
            <a:ext cx="2731664" cy="5092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EE0E9E-487E-04DE-3DEF-D15753580C61}"/>
              </a:ext>
            </a:extLst>
          </p:cNvPr>
          <p:cNvSpPr/>
          <p:nvPr/>
        </p:nvSpPr>
        <p:spPr>
          <a:xfrm>
            <a:off x="674255" y="4599709"/>
            <a:ext cx="314036" cy="581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48B86-A80A-CA5F-3252-E0235C4037BC}"/>
              </a:ext>
            </a:extLst>
          </p:cNvPr>
          <p:cNvSpPr/>
          <p:nvPr/>
        </p:nvSpPr>
        <p:spPr>
          <a:xfrm rot="5400000">
            <a:off x="5454686" y="2614283"/>
            <a:ext cx="382699" cy="89992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D19036-F836-32CA-4143-21D07CB3F9C9}"/>
              </a:ext>
            </a:extLst>
          </p:cNvPr>
          <p:cNvSpPr/>
          <p:nvPr/>
        </p:nvSpPr>
        <p:spPr>
          <a:xfrm rot="5400000">
            <a:off x="494592" y="3414440"/>
            <a:ext cx="294411" cy="508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D9424817-871E-340F-0386-DF327987E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238124" cy="12381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C037D3-2099-6161-8A4B-36C89F3D1548}"/>
              </a:ext>
            </a:extLst>
          </p:cNvPr>
          <p:cNvSpPr/>
          <p:nvPr/>
        </p:nvSpPr>
        <p:spPr>
          <a:xfrm>
            <a:off x="4334050" y="2330958"/>
            <a:ext cx="358023" cy="781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D868B-DBC7-4468-EB08-D692C71836AE}"/>
              </a:ext>
            </a:extLst>
          </p:cNvPr>
          <p:cNvSpPr txBox="1"/>
          <p:nvPr/>
        </p:nvSpPr>
        <p:spPr>
          <a:xfrm>
            <a:off x="5196073" y="2895499"/>
            <a:ext cx="108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100,000</a:t>
            </a:r>
          </a:p>
        </p:txBody>
      </p:sp>
    </p:spTree>
    <p:extLst>
      <p:ext uri="{BB962C8B-B14F-4D97-AF65-F5344CB8AC3E}">
        <p14:creationId xmlns:p14="http://schemas.microsoft.com/office/powerpoint/2010/main" val="15968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9A0E79C-77E6-E0F4-2D91-991E11F9A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" r="796" b="47368"/>
          <a:stretch/>
        </p:blipFill>
        <p:spPr>
          <a:xfrm>
            <a:off x="2648526" y="2023551"/>
            <a:ext cx="8315038" cy="4237097"/>
          </a:xfrm>
          <a:prstGeom prst="rect">
            <a:avLst/>
          </a:prstGeom>
        </p:spPr>
      </p:pic>
      <p:pic>
        <p:nvPicPr>
          <p:cNvPr id="18" name="Picture 17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5FC60039-B792-20AA-B43D-003D4C28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2" y="1973829"/>
            <a:ext cx="869506" cy="869506"/>
          </a:xfrm>
          <a:prstGeom prst="rect">
            <a:avLst/>
          </a:prstGeom>
        </p:spPr>
      </p:pic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03513B0E-683A-0703-A2E7-7CB688CD9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67" y="1973829"/>
            <a:ext cx="869506" cy="86950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7A77F73-E94C-DF8F-6F6B-F392B2EF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670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 had 2 posts go viral</a:t>
            </a:r>
          </a:p>
        </p:txBody>
      </p:sp>
    </p:spTree>
    <p:extLst>
      <p:ext uri="{BB962C8B-B14F-4D97-AF65-F5344CB8AC3E}">
        <p14:creationId xmlns:p14="http://schemas.microsoft.com/office/powerpoint/2010/main" val="82787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1162-AE0C-EAA1-9B82-A1760411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3" y="2825112"/>
            <a:ext cx="2964237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Youtube</a:t>
            </a:r>
            <a:br>
              <a:rPr lang="en-US" dirty="0"/>
            </a:br>
            <a:r>
              <a:rPr lang="en-US" dirty="0"/>
              <a:t>views increased by nearly 10,000 in April, with 215 new subscribers</a:t>
            </a:r>
          </a:p>
        </p:txBody>
      </p:sp>
      <p:pic>
        <p:nvPicPr>
          <p:cNvPr id="5" name="Content Placeholder 4" descr="A screenshot of a screenshot of a computer&#10;&#10;Description automatically generated">
            <a:extLst>
              <a:ext uri="{FF2B5EF4-FFF2-40B4-BE49-F238E27FC236}">
                <a16:creationId xmlns:a16="http://schemas.microsoft.com/office/drawing/2014/main" id="{4E456101-A5E8-221C-6A7C-B38079193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r="19794" b="76879"/>
          <a:stretch/>
        </p:blipFill>
        <p:spPr>
          <a:xfrm>
            <a:off x="2784015" y="0"/>
            <a:ext cx="9509692" cy="2170546"/>
          </a:xfrm>
        </p:spPr>
      </p:pic>
      <p:pic>
        <p:nvPicPr>
          <p:cNvPr id="6" name="Content Placeholder 4" descr="A screenshot of a screenshot of a computer&#10;&#10;Description automatically generated">
            <a:extLst>
              <a:ext uri="{FF2B5EF4-FFF2-40B4-BE49-F238E27FC236}">
                <a16:creationId xmlns:a16="http://schemas.microsoft.com/office/drawing/2014/main" id="{AF49525A-0947-671C-495E-E908675D4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7" b="2281"/>
          <a:stretch/>
        </p:blipFill>
        <p:spPr>
          <a:xfrm>
            <a:off x="4128655" y="2170545"/>
            <a:ext cx="8165052" cy="47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181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Social Media Results</vt:lpstr>
      <vt:lpstr>PowerPoint Presentation</vt:lpstr>
      <vt:lpstr>Reach MORE than doubled between March and April on BOTH our Instagram and Facebook Pages.</vt:lpstr>
      <vt:lpstr>Instagram Reach increased by OVER 1000% and Interactions increased by OVER 2000%. We gained some followers and every link we posted was clicked (although not many were posted). We also had a differ post </vt:lpstr>
      <vt:lpstr>Instagram after 1 month</vt:lpstr>
      <vt:lpstr>Facebook Reach and Interactions increased while link clicks went down. We’re assuming this has to do with how much severe weather coverage happened, yet we still ranked #1 after a viral post.</vt:lpstr>
      <vt:lpstr>Facebook after 1 month</vt:lpstr>
      <vt:lpstr>We had 2 posts go viral</vt:lpstr>
      <vt:lpstr>Youtube views increased by nearly 10,000 in April, with 215 new subscribers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Results</dc:title>
  <dc:creator>Monica Reeves</dc:creator>
  <cp:lastModifiedBy>Monica Reeves</cp:lastModifiedBy>
  <cp:revision>4</cp:revision>
  <dcterms:created xsi:type="dcterms:W3CDTF">2024-04-29T18:59:19Z</dcterms:created>
  <dcterms:modified xsi:type="dcterms:W3CDTF">2024-05-01T12:54:55Z</dcterms:modified>
</cp:coreProperties>
</file>